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6"/>
  </p:notesMasterIdLst>
  <p:sldIdLst>
    <p:sldId id="256" r:id="rId4"/>
    <p:sldId id="504" r:id="rId5"/>
    <p:sldId id="257" r:id="rId6"/>
    <p:sldId id="503" r:id="rId7"/>
    <p:sldId id="502" r:id="rId8"/>
    <p:sldId id="472" r:id="rId9"/>
    <p:sldId id="448" r:id="rId10"/>
    <p:sldId id="449" r:id="rId11"/>
    <p:sldId id="451" r:id="rId12"/>
    <p:sldId id="452" r:id="rId13"/>
    <p:sldId id="453" r:id="rId14"/>
    <p:sldId id="454" r:id="rId15"/>
    <p:sldId id="455" r:id="rId16"/>
    <p:sldId id="476" r:id="rId17"/>
    <p:sldId id="450" r:id="rId18"/>
    <p:sldId id="489" r:id="rId19"/>
    <p:sldId id="491" r:id="rId20"/>
    <p:sldId id="492" r:id="rId21"/>
    <p:sldId id="490" r:id="rId22"/>
    <p:sldId id="493" r:id="rId23"/>
    <p:sldId id="494" r:id="rId24"/>
    <p:sldId id="495" r:id="rId25"/>
    <p:sldId id="505" r:id="rId26"/>
    <p:sldId id="497" r:id="rId27"/>
    <p:sldId id="498" r:id="rId28"/>
    <p:sldId id="499" r:id="rId29"/>
    <p:sldId id="500" r:id="rId30"/>
    <p:sldId id="501" r:id="rId31"/>
    <p:sldId id="461" r:id="rId32"/>
    <p:sldId id="462" r:id="rId33"/>
    <p:sldId id="284" r:id="rId34"/>
    <p:sldId id="4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8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82569" autoAdjust="0"/>
  </p:normalViewPr>
  <p:slideViewPr>
    <p:cSldViewPr snapToGrid="0">
      <p:cViewPr varScale="1">
        <p:scale>
          <a:sx n="75" d="100"/>
          <a:sy n="75" d="100"/>
        </p:scale>
        <p:origin x="46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592" y="5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B2435-38FA-4A47-90B7-6D47166FF252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55BC0-72CA-422B-963A-C7BE44961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4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F67C3-6EE0-49BC-B4A1-068370E7D7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1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 words about myself.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Office Dev MVP.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custom solutions architect and lead developer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Sharepointalist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have 10 years of experience with SharePoint and also huge experience in front end development and tools.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I’m a regular contributor to SharePoint Patterns and Practices Initiative.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was twice awarded during SharePoint Dev Kitchen events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more important is social media.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follow me on Twitter, visit the blog,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feel free to connect with in on LinkedIn.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CE6A9A-4C2D-0C4C-84B3-F164ACF6F3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15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SharePoint components are developed using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SPFx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well. It makes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SPFx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unique dev platform as SharePoint Dev team and 3d party developers are in the same boat.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89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 should support front-end development</a:t>
            </a:r>
          </a:p>
          <a:p>
            <a:r>
              <a:rPr lang="en-US" dirty="0"/>
              <a:t>SharePoint generator can also be installed in the project’s folder. In that case it is possible to have multiple different versions of the generator</a:t>
            </a:r>
          </a:p>
          <a:p>
            <a:r>
              <a:rPr lang="en-US" dirty="0"/>
              <a:t>QUESTION: Who knows what –g parameter means.</a:t>
            </a:r>
          </a:p>
        </p:txBody>
      </p:sp>
    </p:spTree>
    <p:extLst>
      <p:ext uri="{BB962C8B-B14F-4D97-AF65-F5344CB8AC3E}">
        <p14:creationId xmlns:p14="http://schemas.microsoft.com/office/powerpoint/2010/main" val="2672737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Описание лайбрари компонент из официальной документации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55BC0-72CA-422B-963A-C7BE44961C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782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Алгоритм, как создается лайбрари компонент, деплоится в апп каталог и потом либо через </a:t>
            </a:r>
            <a:r>
              <a:rPr lang="en-US" dirty="0" err="1"/>
              <a:t>npm</a:t>
            </a:r>
            <a:r>
              <a:rPr lang="en-US" dirty="0"/>
              <a:t> link, </a:t>
            </a:r>
            <a:r>
              <a:rPr lang="ru-RU" dirty="0"/>
              <a:t>либо через</a:t>
            </a:r>
            <a:r>
              <a:rPr lang="en-US" dirty="0"/>
              <a:t> </a:t>
            </a:r>
            <a:r>
              <a:rPr lang="en-US" dirty="0" err="1"/>
              <a:t>SPComponentLoader</a:t>
            </a:r>
            <a:r>
              <a:rPr lang="en-US" dirty="0"/>
              <a:t> </a:t>
            </a:r>
            <a:r>
              <a:rPr lang="ru-RU"/>
              <a:t>подгружается другими аппами.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55BC0-72CA-422B-963A-C7BE44961C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9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rectangles </a:t>
            </a:r>
            <a:r>
              <a:rPr lang="en-US"/>
              <a:t>and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55BC0-72CA-422B-963A-C7BE44961C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53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29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7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EF1F-7FA6-4470-8FEF-0F3CA654A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B4729-A418-473F-B6F1-6772DFD69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507D7-C992-46F2-A074-26B32D4A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DD4D9-EC61-42D2-9B2A-8F75B9DC6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910B-7B71-46FE-AF90-944A5829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90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0BB4-7E19-4812-BE8F-B928A559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5DD3D-FC7E-44C1-BEAF-DAC9D36B6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15487-A32A-4D1C-B13D-EED60C5FA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17AC-A68D-4083-9FA4-2F3ED291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39B26-EE01-41C3-BB6B-56FEF63EB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3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D2D2A0-6E16-46E3-88CA-D6701366F8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3E3EA-8DCB-49DD-87E3-24C8EDDF6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59F11-DA76-462D-A521-BBB4B62C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DE35F-8F47-4776-9F96-30C2AA2E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ECCA3-3293-4A59-907C-6DCBA241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494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78B5-8CEB-4AD1-87D1-3C6DA83C5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800">
                <a:solidFill>
                  <a:srgbClr val="5558A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53E7B-1A8C-4EDB-ADE8-CFC062CC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748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7EE0-9E6F-41BD-8510-F0C4199A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4400"/>
          </a:xfrm>
        </p:spPr>
        <p:txBody>
          <a:bodyPr/>
          <a:lstStyle>
            <a:lvl1pPr>
              <a:defRPr>
                <a:solidFill>
                  <a:srgbClr val="5558A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8A5A-FE64-49C3-8EDC-D86E33CE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4399"/>
            <a:ext cx="10515600" cy="53811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1378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BCFF-A248-4AD9-B367-79154CDD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66887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5558A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018CC-B705-4F51-A6EA-ECDCDC718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1962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4530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3B72-FEFF-4657-96AB-AD3948D6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ECC9-8169-4A6A-BB3F-24F9C21F1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F6977-0CA0-49FF-B5C2-0B6162348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1CABE-E579-42B5-A57A-F38E388A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23F21-9213-4A1D-B877-D611B61D0DD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AB604-057F-41FC-B0C7-9BD9F45A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90B82-A15E-46C9-9486-25410A7B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CC9630-DED1-41CC-A719-AFDE606EB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10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D9B98-222C-419C-BA0E-4FD28FD33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10515600" cy="1325563"/>
          </a:xfrm>
        </p:spPr>
        <p:txBody>
          <a:bodyPr/>
          <a:lstStyle>
            <a:lvl1pPr>
              <a:defRPr>
                <a:solidFill>
                  <a:srgbClr val="5558A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8E874-B67A-4184-85FC-D31FA9424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25563"/>
            <a:ext cx="5157787" cy="48107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3E421-FBA1-43B9-B692-50C38BE52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1806633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6E860-2884-4491-913A-CD90FAF7BC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5563"/>
            <a:ext cx="5183188" cy="4810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918D93-4861-4B76-B713-593DED4DE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06633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579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4E56-6890-44CF-919E-B1EC37FD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4400"/>
          </a:xfrm>
        </p:spPr>
        <p:txBody>
          <a:bodyPr/>
          <a:lstStyle>
            <a:lvl1pPr>
              <a:defRPr>
                <a:solidFill>
                  <a:srgbClr val="5558A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16655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513CC-173E-4DD5-89DC-C55E2F8C1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23F21-9213-4A1D-B877-D611B61D0DD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234A7-57BF-446E-A45C-9B6CCC4C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0EE93-5DE2-47F7-A754-5D622AA9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CC9630-DED1-41CC-A719-AFDE606EB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62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D398-1E34-4AA6-AC2E-0DFC32853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9CC61-5BCC-49CD-BCDE-78649219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FB3C1-B31F-435F-9E44-7385E07D8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419EF-CED9-45B0-9C7F-FCF38450DB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23F21-9213-4A1D-B877-D611B61D0DD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D3B0F-CE85-4550-919A-97B795A3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CADF2-B8C1-48FD-9AB7-BE141CFC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CC9630-DED1-41CC-A719-AFDE606EB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7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CBD8-852D-42AB-9EF6-C06A514C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2AAF-B161-4E24-80D3-F3CBEAC84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B89BC-07A0-4E6F-80C2-8C7F3FBF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41186-16EA-4EEB-86F1-837889D8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66896-55B4-44C2-B5E2-06AD88D97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18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4808-DDF1-4226-BC9F-91A183CA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5EE39-17B5-45B1-8F41-A857C117B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E0257-DFAF-4725-9ADE-5B1C8E960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33A48-30AC-4C65-8AC5-E32B919B74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23F21-9213-4A1D-B877-D611B61D0DD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91A90-4EB9-46CE-B0B9-C083D38A4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7F9B3-782E-4AA9-8461-64F6C634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CC9630-DED1-41CC-A719-AFDE606EB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10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8EB9-6935-4778-AADE-FAF0BE916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0149B-BE96-46E4-BBE1-CE18CBB3D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4615F-1915-4E25-B772-A64167D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23F21-9213-4A1D-B877-D611B61D0DD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4B024-3338-450A-B1F9-DB672C4C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67D6-DA6F-44B8-AE02-C6D24E8B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CC9630-DED1-41CC-A719-AFDE606EB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5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C6965-7ACB-4937-8C09-44D9A33E6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B8DF6-BEC9-4D4F-AF1B-4611DB52E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156C5-B2EF-479A-ACCA-4827F558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23F21-9213-4A1D-B877-D611B61D0DD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91D25-B655-4BD6-83EB-9CD523EE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9EEE2-167E-4B24-A103-DC0402E5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CC9630-DED1-41CC-A719-AFDE606EB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85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55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99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77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719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186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651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2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BED8-8512-4EE1-9792-245C6A7B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C1E4E-2F8A-4F7C-B8C4-E2AD2BA1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72F58-9747-4870-91BB-FC72D2BB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C1A00-DF2B-4255-8F45-4F8DE332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A33E9-E6AF-418A-98FC-E5E7291A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487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955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861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43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52B3E-2FB7-4807-A70B-91BE50A00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F4AE2-BCD9-4FAA-BB57-F8FD1F067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23A97-94E6-46B9-8296-47B82E6D8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D1726-7FA7-4290-A91E-23B06B9C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0CA659-EB72-4F82-9895-CA36224B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6BE7C-2524-411F-9CF6-905326ECF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9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49408-C4C5-450C-BC0B-78518D90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801CA-B300-4047-9F18-AE741A8CC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F19AD-577B-4E52-98E6-F4179CB82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8C910B-329C-43BB-96A4-43301DF2E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CE27A-8CDD-4827-8758-111D2A71B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E2281-342D-4533-B46F-DEF77BF9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111AD-063E-4623-B317-D68A06F5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1F735-74B8-4D86-A55D-60732DC6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6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8493-804B-4433-9DAE-2AFCDAF6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D0770B-856A-4953-97BB-8089615B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82F88-8001-4672-82A6-EE90CA40D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48AD0-9279-47A4-8317-446E697F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834C1-7F89-4694-92EB-9CFF3C1B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06F89-0762-4E46-B13D-3B4B5320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8A153-5804-4B34-BBE3-B43C9479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4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03DBB-4116-4B91-99D8-91B39647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0BAC-7F8C-4C7F-BC65-BC6EE278A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58465-3A57-4BBB-B0F0-11C1FACCB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595F-C16B-4DC1-971A-CD1F422A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CB839-7EF3-411C-97AE-3A24B1A8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62E70-DEF3-4D71-8331-8CFD0C94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00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90F2-23F1-4E05-9AFA-57ECE4409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CEB801-C0CC-4B02-A023-E2020C4EE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B2411-7412-42F0-A550-9F6C961A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E9727-2F74-4E31-8B29-3A3164C1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19E55-1624-4520-8784-A4D9B7BE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32C48-3D8A-4344-94BE-7A9F3A06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9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hyperlink" Target="https://twitter.com/alexaterentiev" TargetMode="Externa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hyperlink" Target="http://www.sharepointalist.com/" TargetMode="Externa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hyperlink" Target="http://blog.aterentiev.com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64EE1-C15C-4781-9C6B-E853EAD6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C502E-2E26-43EA-91FF-B9FA7EBF4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D1187-861A-4771-AA24-1089A3DFA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B6BE7-3D4A-425F-882B-27474A738B79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BF12F-B594-4F85-98DD-3BBFD36ED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F1420-460E-4F4D-A28C-3FD0BE1781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60B91-4398-4904-9DDF-9E52425B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6E6D1A-E9C9-4264-A479-CCC1B967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879F4-7340-4BB2-8A36-AB76945AD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F323C6-E8D3-410A-935E-E6143EADEA0C}"/>
              </a:ext>
            </a:extLst>
          </p:cNvPr>
          <p:cNvSpPr/>
          <p:nvPr userDrawn="1"/>
        </p:nvSpPr>
        <p:spPr>
          <a:xfrm>
            <a:off x="841248" y="6319271"/>
            <a:ext cx="43996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13"/>
              </a:rPr>
              <a:t>@</a:t>
            </a:r>
            <a:r>
              <a:rPr lang="en-US" sz="1200" dirty="0" err="1">
                <a:hlinkClick r:id="rId13"/>
              </a:rPr>
              <a:t>alexaterentiev</a:t>
            </a:r>
            <a:r>
              <a:rPr lang="en-US" sz="1200" dirty="0"/>
              <a:t> | </a:t>
            </a:r>
            <a:r>
              <a:rPr lang="en-US" sz="1200" dirty="0">
                <a:hlinkClick r:id="rId14"/>
              </a:rPr>
              <a:t>http://blog.aterentiev.com/</a:t>
            </a:r>
            <a:r>
              <a:rPr lang="en-US" sz="1200" dirty="0"/>
              <a:t> | </a:t>
            </a:r>
            <a:r>
              <a:rPr lang="en-US" sz="1200" dirty="0" err="1">
                <a:hlinkClick r:id="rId15"/>
              </a:rPr>
              <a:t>Sharepointalist</a:t>
            </a:r>
            <a:r>
              <a:rPr lang="en-US" sz="1200" dirty="0">
                <a:hlinkClick r:id="rId15"/>
              </a:rPr>
              <a:t> Inc.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3794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3DC04-8AC6-544E-B427-B7FBEBA9B3AE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6D6DC-3135-774D-A988-2AC022261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8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blog.aterentiev.com/2019/06/react-templates-using-spfx-library.html" TargetMode="External"/><Relationship Id="rId3" Type="http://schemas.openxmlformats.org/officeDocument/2006/relationships/hyperlink" Target="http://aka.ms/spfx" TargetMode="External"/><Relationship Id="rId7" Type="http://schemas.openxmlformats.org/officeDocument/2006/relationships/hyperlink" Target="http://aka.ms/sppnp" TargetMode="External"/><Relationship Id="rId12" Type="http://schemas.openxmlformats.org/officeDocument/2006/relationships/hyperlink" Target="http://warner.digita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eactjs.org/docs/getting-started.html" TargetMode="External"/><Relationship Id="rId11" Type="http://schemas.openxmlformats.org/officeDocument/2006/relationships/hyperlink" Target="https://n8d.at/blog/tips-and-tricks-working-with-spfx-library-components" TargetMode="External"/><Relationship Id="rId5" Type="http://schemas.openxmlformats.org/officeDocument/2006/relationships/hyperlink" Target="https://docs.microsoft.com/en-us/sharepoint/dev/spfx/library-component-tutorial" TargetMode="External"/><Relationship Id="rId10" Type="http://schemas.openxmlformats.org/officeDocument/2006/relationships/hyperlink" Target="https://github.com/AJIXuMuK/SPFx/tree/master/react-templates" TargetMode="External"/><Relationship Id="rId4" Type="http://schemas.openxmlformats.org/officeDocument/2006/relationships/hyperlink" Target="http://aka.ms/spfx-tutorials" TargetMode="External"/><Relationship Id="rId9" Type="http://schemas.openxmlformats.org/officeDocument/2006/relationships/hyperlink" Target="https://github.com/AJIXuMuK/demos/tree/master/react-template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://blog.aterentiev.com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11" Type="http://schemas.openxmlformats.org/officeDocument/2006/relationships/hyperlink" Target="https://www.linkedin.com/in/alekseiterentiev/" TargetMode="External"/><Relationship Id="rId5" Type="http://schemas.openxmlformats.org/officeDocument/2006/relationships/hyperlink" Target="https://twitter.com/alexaterentiev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s://github.com/AJIXuMuK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eact-templates-surve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C1567B56-2A9E-4412-836A-C18BA62D1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5" b="4959"/>
          <a:stretch/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EE761F-6C05-4037-9C94-2AA5AD758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150" y="1601585"/>
            <a:ext cx="5497484" cy="257694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5558AF"/>
                </a:solidFill>
              </a:rPr>
              <a:t>Developing React Templates Using SharePoint Framework Library Components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CBB85B-C2E0-4D4C-8DFF-B3D44EA9D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0" y="6107502"/>
            <a:ext cx="2286000" cy="476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B01BED-845A-4E96-9FF3-D0674F1EFE1E}"/>
              </a:ext>
            </a:extLst>
          </p:cNvPr>
          <p:cNvSpPr txBox="1"/>
          <p:nvPr/>
        </p:nvSpPr>
        <p:spPr>
          <a:xfrm>
            <a:off x="438150" y="6107502"/>
            <a:ext cx="1672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5558AF"/>
                </a:solidFill>
                <a:latin typeface="Segoe UI Light" charset="0"/>
                <a:cs typeface="Segoe UI Light" charset="0"/>
              </a:rPr>
              <a:t>Alex Terentiev</a:t>
            </a:r>
          </a:p>
        </p:txBody>
      </p:sp>
    </p:spTree>
    <p:extLst>
      <p:ext uri="{BB962C8B-B14F-4D97-AF65-F5344CB8AC3E}">
        <p14:creationId xmlns:p14="http://schemas.microsoft.com/office/powerpoint/2010/main" val="1680991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EC92-C4F4-4D47-BC90-6E7553DE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Available?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F7F58-8B4F-4F91-8B87-960D80D549B7}"/>
              </a:ext>
            </a:extLst>
          </p:cNvPr>
          <p:cNvSpPr/>
          <p:nvPr/>
        </p:nvSpPr>
        <p:spPr>
          <a:xfrm>
            <a:off x="838200" y="3244334"/>
            <a:ext cx="2269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Extensions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F5371BF-A5EF-4DB4-B4EA-051C021453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0642" y="1186637"/>
          <a:ext cx="7583158" cy="4484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Image" r:id="rId3" imgW="34742520" imgH="20507760" progId="Photoshop.Image.13">
                  <p:embed/>
                </p:oleObj>
              </mc:Choice>
              <mc:Fallback>
                <p:oleObj name="Image" r:id="rId3" imgW="34742520" imgH="20507760" progId="Photoshop.Image.13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F5371BF-A5EF-4DB4-B4EA-051C02145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0642" y="1186637"/>
                        <a:ext cx="7583158" cy="4484726"/>
                      </a:xfrm>
                      <a:prstGeom prst="rect">
                        <a:avLst/>
                      </a:prstGeom>
                      <a:ln>
                        <a:solidFill>
                          <a:srgbClr val="5558A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378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1485-7400-427B-956A-FA57CE64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Available?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7864A-093F-472D-A2A1-C508F2B67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42" y="1190915"/>
            <a:ext cx="7583158" cy="4476170"/>
          </a:xfrm>
          <a:prstGeom prst="rect">
            <a:avLst/>
          </a:prstGeom>
          <a:ln>
            <a:solidFill>
              <a:srgbClr val="5558AF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11588-015F-4A6D-A2F2-C96CC8C34E1D}"/>
              </a:ext>
            </a:extLst>
          </p:cNvPr>
          <p:cNvSpPr/>
          <p:nvPr/>
        </p:nvSpPr>
        <p:spPr>
          <a:xfrm>
            <a:off x="838200" y="3244334"/>
            <a:ext cx="2269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Extensions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55210-E9A7-4F9F-B717-CDBD2B0D414E}"/>
              </a:ext>
            </a:extLst>
          </p:cNvPr>
          <p:cNvSpPr txBox="1"/>
          <p:nvPr/>
        </p:nvSpPr>
        <p:spPr>
          <a:xfrm>
            <a:off x="2365354" y="3083799"/>
            <a:ext cx="1963660" cy="830997"/>
          </a:xfrm>
          <a:prstGeom prst="rect">
            <a:avLst/>
          </a:prstGeom>
          <a:solidFill>
            <a:srgbClr val="5558AF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 Customizer </a:t>
            </a:r>
            <a:r>
              <a:rPr 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can be embedded to Page Header or Page Footer… or be invisible.</a:t>
            </a:r>
            <a:endParaRPr lang="en-US" sz="12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BF746E-0B52-49A6-8AAA-06708D419ED9}"/>
              </a:ext>
            </a:extLst>
          </p:cNvPr>
          <p:cNvSpPr/>
          <p:nvPr/>
        </p:nvSpPr>
        <p:spPr>
          <a:xfrm>
            <a:off x="3770642" y="1463614"/>
            <a:ext cx="7583158" cy="227163"/>
          </a:xfrm>
          <a:prstGeom prst="rect">
            <a:avLst/>
          </a:prstGeom>
          <a:ln w="38100">
            <a:solidFill>
              <a:srgbClr val="29384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47F91D-EA7C-432C-8645-09557560E7F9}"/>
              </a:ext>
            </a:extLst>
          </p:cNvPr>
          <p:cNvCxnSpPr>
            <a:cxnSpLocks/>
          </p:cNvCxnSpPr>
          <p:nvPr/>
        </p:nvCxnSpPr>
        <p:spPr>
          <a:xfrm flipV="1">
            <a:off x="3955202" y="1690777"/>
            <a:ext cx="726066" cy="1393022"/>
          </a:xfrm>
          <a:prstGeom prst="line">
            <a:avLst/>
          </a:prstGeom>
          <a:ln w="12700">
            <a:solidFill>
              <a:srgbClr val="5558A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B9D71-21A9-4118-8CFC-C4E25DD5893C}"/>
              </a:ext>
            </a:extLst>
          </p:cNvPr>
          <p:cNvSpPr/>
          <p:nvPr/>
        </p:nvSpPr>
        <p:spPr>
          <a:xfrm>
            <a:off x="3770642" y="5439922"/>
            <a:ext cx="7583158" cy="227163"/>
          </a:xfrm>
          <a:prstGeom prst="rect">
            <a:avLst/>
          </a:prstGeom>
          <a:ln w="38100">
            <a:solidFill>
              <a:srgbClr val="29384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1B08CD-28EC-4B8C-9F32-2E1B54A36D40}"/>
              </a:ext>
            </a:extLst>
          </p:cNvPr>
          <p:cNvCxnSpPr>
            <a:cxnSpLocks/>
          </p:cNvCxnSpPr>
          <p:nvPr/>
        </p:nvCxnSpPr>
        <p:spPr>
          <a:xfrm>
            <a:off x="3955202" y="3914796"/>
            <a:ext cx="859482" cy="1525126"/>
          </a:xfrm>
          <a:prstGeom prst="line">
            <a:avLst/>
          </a:prstGeom>
          <a:ln w="12700">
            <a:solidFill>
              <a:srgbClr val="5558A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5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636F-8A52-4521-9575-DF40772F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Available?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551E47-E2F6-4886-A98B-52607F9B6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24" y="1191736"/>
            <a:ext cx="7580376" cy="4474528"/>
          </a:xfrm>
          <a:prstGeom prst="rect">
            <a:avLst/>
          </a:prstGeom>
          <a:ln>
            <a:solidFill>
              <a:srgbClr val="5558AF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165FF9-D35D-41F2-9091-6621A7FD1BE2}"/>
              </a:ext>
            </a:extLst>
          </p:cNvPr>
          <p:cNvSpPr/>
          <p:nvPr/>
        </p:nvSpPr>
        <p:spPr>
          <a:xfrm>
            <a:off x="838200" y="3244334"/>
            <a:ext cx="2269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D58C5-D1FB-4FD0-BE5B-6CDCDC08D85E}"/>
              </a:ext>
            </a:extLst>
          </p:cNvPr>
          <p:cNvSpPr txBox="1"/>
          <p:nvPr/>
        </p:nvSpPr>
        <p:spPr>
          <a:xfrm>
            <a:off x="2365354" y="3083799"/>
            <a:ext cx="1963660" cy="830997"/>
          </a:xfrm>
          <a:prstGeom prst="rect">
            <a:avLst/>
          </a:prstGeom>
          <a:solidFill>
            <a:srgbClr val="5558AF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 Customizer </a:t>
            </a:r>
            <a:r>
              <a:rPr 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can be embedded to Page Header or Page Footer… or be invisible.</a:t>
            </a:r>
            <a:endParaRPr lang="en-US" sz="12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3C7EF-F517-4390-BBB6-BB87F7BE5BA4}"/>
              </a:ext>
            </a:extLst>
          </p:cNvPr>
          <p:cNvSpPr/>
          <p:nvPr/>
        </p:nvSpPr>
        <p:spPr>
          <a:xfrm>
            <a:off x="3770642" y="1463614"/>
            <a:ext cx="7583158" cy="227163"/>
          </a:xfrm>
          <a:prstGeom prst="rect">
            <a:avLst/>
          </a:prstGeom>
          <a:ln w="38100">
            <a:solidFill>
              <a:srgbClr val="29384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637B6C-2C15-4FD5-9D37-8FA8E83B671B}"/>
              </a:ext>
            </a:extLst>
          </p:cNvPr>
          <p:cNvCxnSpPr>
            <a:cxnSpLocks/>
          </p:cNvCxnSpPr>
          <p:nvPr/>
        </p:nvCxnSpPr>
        <p:spPr>
          <a:xfrm flipV="1">
            <a:off x="3955202" y="1690777"/>
            <a:ext cx="726066" cy="1393022"/>
          </a:xfrm>
          <a:prstGeom prst="line">
            <a:avLst/>
          </a:prstGeom>
          <a:ln w="12700">
            <a:solidFill>
              <a:srgbClr val="5558A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9117E5F-7456-431E-B038-ED37C2C7D4B8}"/>
              </a:ext>
            </a:extLst>
          </p:cNvPr>
          <p:cNvSpPr/>
          <p:nvPr/>
        </p:nvSpPr>
        <p:spPr>
          <a:xfrm>
            <a:off x="3770642" y="5439922"/>
            <a:ext cx="7583158" cy="227163"/>
          </a:xfrm>
          <a:prstGeom prst="rect">
            <a:avLst/>
          </a:prstGeom>
          <a:ln w="38100">
            <a:solidFill>
              <a:srgbClr val="29384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390D1-A5AE-4B0B-AA33-E62D0F7ECB4E}"/>
              </a:ext>
            </a:extLst>
          </p:cNvPr>
          <p:cNvCxnSpPr>
            <a:cxnSpLocks/>
          </p:cNvCxnSpPr>
          <p:nvPr/>
        </p:nvCxnSpPr>
        <p:spPr>
          <a:xfrm>
            <a:off x="3955202" y="3914796"/>
            <a:ext cx="859482" cy="1525126"/>
          </a:xfrm>
          <a:prstGeom prst="line">
            <a:avLst/>
          </a:prstGeom>
          <a:ln w="12700">
            <a:solidFill>
              <a:srgbClr val="5558A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FE726EA-24C2-41B7-B8B4-2EED09225B16}"/>
              </a:ext>
            </a:extLst>
          </p:cNvPr>
          <p:cNvSpPr/>
          <p:nvPr/>
        </p:nvSpPr>
        <p:spPr>
          <a:xfrm>
            <a:off x="7748589" y="2256283"/>
            <a:ext cx="1238250" cy="227163"/>
          </a:xfrm>
          <a:prstGeom prst="rect">
            <a:avLst/>
          </a:prstGeom>
          <a:noFill/>
          <a:ln w="38100">
            <a:solidFill>
              <a:srgbClr val="29384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DF1E4D-5472-45A5-9E89-DE34FA558678}"/>
              </a:ext>
            </a:extLst>
          </p:cNvPr>
          <p:cNvSpPr txBox="1"/>
          <p:nvPr/>
        </p:nvSpPr>
        <p:spPr>
          <a:xfrm>
            <a:off x="8387119" y="3382137"/>
            <a:ext cx="2713367" cy="830997"/>
          </a:xfrm>
          <a:prstGeom prst="rect">
            <a:avLst/>
          </a:prstGeom>
          <a:solidFill>
            <a:srgbClr val="5558AF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Set Customizer </a:t>
            </a:r>
            <a:r>
              <a:rPr 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 used to add new custom actions to the list Command Bar and List Item Context Menu</a:t>
            </a:r>
            <a:endParaRPr lang="en-US" sz="12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025B93-25F7-4D8E-9252-F0413812C512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367714" y="2483446"/>
            <a:ext cx="306954" cy="908218"/>
          </a:xfrm>
          <a:prstGeom prst="line">
            <a:avLst/>
          </a:prstGeom>
          <a:ln w="12700">
            <a:solidFill>
              <a:srgbClr val="5558A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5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0CD8-E8F1-42DB-A846-016EF6DD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Available?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9AA1E-484E-4C1B-A2D6-60176E3D2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24" y="1191736"/>
            <a:ext cx="7580376" cy="4474528"/>
          </a:xfrm>
          <a:prstGeom prst="rect">
            <a:avLst/>
          </a:prstGeom>
          <a:ln>
            <a:solidFill>
              <a:srgbClr val="5558AF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B2E6E-E445-4521-BEA6-0BE73CE93496}"/>
              </a:ext>
            </a:extLst>
          </p:cNvPr>
          <p:cNvSpPr/>
          <p:nvPr/>
        </p:nvSpPr>
        <p:spPr>
          <a:xfrm>
            <a:off x="838200" y="3244334"/>
            <a:ext cx="2269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C5470-7D50-4EA1-AD89-A87D498DDB38}"/>
              </a:ext>
            </a:extLst>
          </p:cNvPr>
          <p:cNvSpPr txBox="1"/>
          <p:nvPr/>
        </p:nvSpPr>
        <p:spPr>
          <a:xfrm>
            <a:off x="2365354" y="3083799"/>
            <a:ext cx="1963660" cy="830997"/>
          </a:xfrm>
          <a:prstGeom prst="rect">
            <a:avLst/>
          </a:prstGeom>
          <a:solidFill>
            <a:srgbClr val="5558AF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Application Customizer </a:t>
            </a:r>
            <a:r>
              <a:rPr 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can be embedded to Page Header or Page Footer… or be invisible.</a:t>
            </a:r>
            <a:endParaRPr lang="en-US" sz="12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E26401-1A03-440D-B3E0-A4201573982F}"/>
              </a:ext>
            </a:extLst>
          </p:cNvPr>
          <p:cNvSpPr/>
          <p:nvPr/>
        </p:nvSpPr>
        <p:spPr>
          <a:xfrm>
            <a:off x="3770642" y="1463614"/>
            <a:ext cx="7583158" cy="227163"/>
          </a:xfrm>
          <a:prstGeom prst="rect">
            <a:avLst/>
          </a:prstGeom>
          <a:ln w="38100">
            <a:solidFill>
              <a:srgbClr val="29384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F5BA6F-F196-4D6B-91F4-ECD4E8E1173E}"/>
              </a:ext>
            </a:extLst>
          </p:cNvPr>
          <p:cNvCxnSpPr>
            <a:cxnSpLocks/>
          </p:cNvCxnSpPr>
          <p:nvPr/>
        </p:nvCxnSpPr>
        <p:spPr>
          <a:xfrm flipV="1">
            <a:off x="3955202" y="1690777"/>
            <a:ext cx="726066" cy="1393022"/>
          </a:xfrm>
          <a:prstGeom prst="line">
            <a:avLst/>
          </a:prstGeom>
          <a:ln w="12700">
            <a:solidFill>
              <a:srgbClr val="5558A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F4961D0-52F2-4481-B281-597C1BACD9B7}"/>
              </a:ext>
            </a:extLst>
          </p:cNvPr>
          <p:cNvSpPr/>
          <p:nvPr/>
        </p:nvSpPr>
        <p:spPr>
          <a:xfrm>
            <a:off x="3770642" y="5439922"/>
            <a:ext cx="7583158" cy="227163"/>
          </a:xfrm>
          <a:prstGeom prst="rect">
            <a:avLst/>
          </a:prstGeom>
          <a:ln w="38100">
            <a:solidFill>
              <a:srgbClr val="29384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AB3DEB-9B3E-4289-9D4D-1F1D5A700B87}"/>
              </a:ext>
            </a:extLst>
          </p:cNvPr>
          <p:cNvCxnSpPr>
            <a:cxnSpLocks/>
          </p:cNvCxnSpPr>
          <p:nvPr/>
        </p:nvCxnSpPr>
        <p:spPr>
          <a:xfrm>
            <a:off x="3955202" y="3914796"/>
            <a:ext cx="859482" cy="1525126"/>
          </a:xfrm>
          <a:prstGeom prst="line">
            <a:avLst/>
          </a:prstGeom>
          <a:ln w="12700">
            <a:solidFill>
              <a:srgbClr val="5558A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790B12-F353-4A3A-955F-8760D112AF89}"/>
              </a:ext>
            </a:extLst>
          </p:cNvPr>
          <p:cNvSpPr/>
          <p:nvPr/>
        </p:nvSpPr>
        <p:spPr>
          <a:xfrm>
            <a:off x="7748589" y="2256283"/>
            <a:ext cx="1238250" cy="227163"/>
          </a:xfrm>
          <a:prstGeom prst="rect">
            <a:avLst/>
          </a:prstGeom>
          <a:noFill/>
          <a:ln w="38100">
            <a:solidFill>
              <a:srgbClr val="29384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7452B-3AA5-4882-8CD4-2ADD6C63A929}"/>
              </a:ext>
            </a:extLst>
          </p:cNvPr>
          <p:cNvSpPr txBox="1"/>
          <p:nvPr/>
        </p:nvSpPr>
        <p:spPr>
          <a:xfrm>
            <a:off x="8387119" y="3382137"/>
            <a:ext cx="2713367" cy="830997"/>
          </a:xfrm>
          <a:prstGeom prst="rect">
            <a:avLst/>
          </a:prstGeom>
          <a:solidFill>
            <a:srgbClr val="5558AF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Command Set Customizer </a:t>
            </a:r>
            <a:r>
              <a:rPr 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 used to add new custom actions to the list Command Bar and List Item Context Menu</a:t>
            </a:r>
            <a:endParaRPr lang="en-US" sz="12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032E47-EBA0-4501-908A-73E5FEFD984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367714" y="2483446"/>
            <a:ext cx="306954" cy="908218"/>
          </a:xfrm>
          <a:prstGeom prst="line">
            <a:avLst/>
          </a:prstGeom>
          <a:ln w="12700">
            <a:solidFill>
              <a:srgbClr val="5558A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BD8ED-C62F-4F0F-A08E-3B07249BC6DD}"/>
              </a:ext>
            </a:extLst>
          </p:cNvPr>
          <p:cNvSpPr/>
          <p:nvPr/>
        </p:nvSpPr>
        <p:spPr>
          <a:xfrm>
            <a:off x="7357670" y="3029448"/>
            <a:ext cx="776135" cy="2385390"/>
          </a:xfrm>
          <a:prstGeom prst="rect">
            <a:avLst/>
          </a:prstGeom>
          <a:noFill/>
          <a:ln w="38100">
            <a:solidFill>
              <a:srgbClr val="29384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D3A656-FEEB-4ADD-A717-2B0311EBC783}"/>
              </a:ext>
            </a:extLst>
          </p:cNvPr>
          <p:cNvSpPr txBox="1"/>
          <p:nvPr/>
        </p:nvSpPr>
        <p:spPr>
          <a:xfrm>
            <a:off x="4735528" y="3220733"/>
            <a:ext cx="1655986" cy="830997"/>
          </a:xfrm>
          <a:prstGeom prst="rect">
            <a:avLst/>
          </a:prstGeom>
          <a:solidFill>
            <a:srgbClr val="5558AF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Field Customizer </a:t>
            </a:r>
            <a:r>
              <a:rPr lang="en-US" sz="12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 used to apply custom experience (rendering) to specific fields</a:t>
            </a:r>
            <a:endParaRPr lang="en-US" sz="1200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817460-F1AA-42F5-8A19-35AB59055FEE}"/>
              </a:ext>
            </a:extLst>
          </p:cNvPr>
          <p:cNvCxnSpPr>
            <a:cxnSpLocks/>
          </p:cNvCxnSpPr>
          <p:nvPr/>
        </p:nvCxnSpPr>
        <p:spPr>
          <a:xfrm flipV="1">
            <a:off x="6383967" y="3266151"/>
            <a:ext cx="973703" cy="183918"/>
          </a:xfrm>
          <a:prstGeom prst="line">
            <a:avLst/>
          </a:prstGeom>
          <a:ln w="12700">
            <a:solidFill>
              <a:srgbClr val="5558AF"/>
            </a:solidFill>
            <a:headEnd type="none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584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0CD8-E8F1-42DB-A846-016EF6DD9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Available?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0B2E6E-E445-4521-BEA6-0BE73CE93496}"/>
              </a:ext>
            </a:extLst>
          </p:cNvPr>
          <p:cNvSpPr/>
          <p:nvPr/>
        </p:nvSpPr>
        <p:spPr>
          <a:xfrm>
            <a:off x="838200" y="3244334"/>
            <a:ext cx="22695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Library Components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552AC0-1E35-44F0-83A5-A8327B786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83" y="3017332"/>
            <a:ext cx="2076191" cy="13650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04DE7C-F76C-4D80-B880-B15201E1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901" y="1100384"/>
            <a:ext cx="4670899" cy="2369129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C986F14B-445B-4ECD-92F8-FE930C2425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2900" y="3598277"/>
          <a:ext cx="4670900" cy="2762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1" name="Image" r:id="rId5" imgW="34742520" imgH="20507760" progId="Photoshop.Image.13">
                  <p:embed/>
                </p:oleObj>
              </mc:Choice>
              <mc:Fallback>
                <p:oleObj name="Image" r:id="rId5" imgW="34742520" imgH="20507760" progId="Photoshop.Image.13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C986F14B-445B-4ECD-92F8-FE930C242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82900" y="3598277"/>
                        <a:ext cx="4670900" cy="2762399"/>
                      </a:xfrm>
                      <a:prstGeom prst="rect">
                        <a:avLst/>
                      </a:prstGeom>
                      <a:ln>
                        <a:solidFill>
                          <a:srgbClr val="5558A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288E3C-F038-4C13-90DA-7046754D8B07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4840074" y="2284949"/>
            <a:ext cx="1842827" cy="1414923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47B793-6C5B-4346-B61A-2BCEDEB1B145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4840074" y="3699872"/>
            <a:ext cx="1842826" cy="1279604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95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8CB9-A9CE-44E1-8A4B-F0782789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Path to Awesome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4655-26C3-4FA9-A802-9B5DDC6E3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Install NodeJS and NPM on your machine. </a:t>
            </a:r>
            <a:r>
              <a:rPr lang="en-US" sz="2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Note: </a:t>
            </a:r>
            <a:r>
              <a:rPr lang="en-US" sz="20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2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supports NodeJS 8.x and 10.x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Install IDE (Visual Studio Code,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Webstorm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etc.)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Install Yeoman and Gulp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latin typeface="Consolas" panose="020B0609020204030204" pitchFamily="49" charset="0"/>
                <a:cs typeface="Segoe UI Semilight" panose="020B04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npm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i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 –g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yo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 gulp</a:t>
            </a:r>
            <a:endParaRPr lang="en-US" sz="2200" dirty="0">
              <a:latin typeface="Consolas" panose="020B0609020204030204" pitchFamily="49" charset="0"/>
              <a:cs typeface="Segoe UI Semilight" panose="020B04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Install Yeoman SharePoint Generator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npm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i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 –g @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microsoft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/generator-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sharepoint</a:t>
            </a:r>
            <a:endParaRPr lang="en-US" sz="2200" dirty="0">
              <a:latin typeface="Consolas" panose="020B0609020204030204" pitchFamily="49" charset="0"/>
              <a:cs typeface="Segoe UI Semilight" panose="020B04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Scaffold new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project in selected folder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yo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 @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microsoft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/</a:t>
            </a:r>
            <a:r>
              <a:rPr lang="en-US" sz="2200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sharepoint</a:t>
            </a:r>
            <a:endParaRPr lang="en-US" sz="2200" dirty="0">
              <a:latin typeface="Consolas" panose="020B0609020204030204" pitchFamily="49" charset="0"/>
              <a:cs typeface="Segoe UI Semilight" panose="020B0402040204020203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Trust the self-signed developer certificate – </a:t>
            </a:r>
            <a:r>
              <a:rPr lang="en-US" sz="20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only once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gulp trust-dev-cert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Run the project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 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Segoe UI Semilight" panose="020B0402040204020203" pitchFamily="34" charset="0"/>
              </a:rPr>
              <a:t>gulp serve</a:t>
            </a:r>
          </a:p>
        </p:txBody>
      </p:sp>
    </p:spTree>
    <p:extLst>
      <p:ext uri="{BB962C8B-B14F-4D97-AF65-F5344CB8AC3E}">
        <p14:creationId xmlns:p14="http://schemas.microsoft.com/office/powerpoint/2010/main" val="126970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4C29-832E-4C4A-87E7-FFFC68433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Library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1BDA8-592D-4E07-B7E4-76C2FA076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C938-064F-4F08-B23D-932FD64B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Component Project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6531-6713-4CE7-B375-C7293DD5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to have independently versioned and deployed </a:t>
            </a:r>
            <a:r>
              <a:rPr lang="en-US" dirty="0" err="1"/>
              <a:t>SPFx</a:t>
            </a:r>
            <a:r>
              <a:rPr lang="en-US" dirty="0"/>
              <a:t> code</a:t>
            </a:r>
          </a:p>
          <a:p>
            <a:r>
              <a:rPr lang="en-US" dirty="0"/>
              <a:t>Deployed through tenant app catalog and hosted automatically for other </a:t>
            </a:r>
            <a:r>
              <a:rPr lang="en-US" dirty="0" err="1"/>
              <a:t>SPFx</a:t>
            </a:r>
            <a:r>
              <a:rPr lang="en-US" dirty="0"/>
              <a:t> components (</a:t>
            </a:r>
            <a:r>
              <a:rPr lang="en-US"/>
              <a:t>if referenced)</a:t>
            </a:r>
            <a:endParaRPr lang="en-US" dirty="0"/>
          </a:p>
          <a:p>
            <a:r>
              <a:rPr lang="en-US" dirty="0"/>
              <a:t>Alternative option to create shared code referenced across tenant</a:t>
            </a:r>
          </a:p>
          <a:p>
            <a:r>
              <a:rPr lang="en-US" dirty="0"/>
              <a:t>Only one version of a library component is hosted at a time</a:t>
            </a:r>
          </a:p>
          <a:p>
            <a:r>
              <a:rPr lang="en-US" dirty="0" err="1"/>
              <a:t>SPFx</a:t>
            </a:r>
            <a:r>
              <a:rPr lang="en-US" dirty="0"/>
              <a:t> solution with library component can’t contain any other component types (extensions or web parts)</a:t>
            </a:r>
          </a:p>
          <a:p>
            <a:r>
              <a:rPr lang="en-US" dirty="0"/>
              <a:t>Library components are not supported when solution is deployed to site collection app catalog</a:t>
            </a:r>
          </a:p>
        </p:txBody>
      </p:sp>
    </p:spTree>
    <p:extLst>
      <p:ext uri="{BB962C8B-B14F-4D97-AF65-F5344CB8AC3E}">
        <p14:creationId xmlns:p14="http://schemas.microsoft.com/office/powerpoint/2010/main" val="202166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E697-1802-483E-8BED-1217DF365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Create, Deploy, Use Library Component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BC760C-E98C-40FE-85F5-C44D8A98EB66}"/>
              </a:ext>
            </a:extLst>
          </p:cNvPr>
          <p:cNvSpPr/>
          <p:nvPr/>
        </p:nvSpPr>
        <p:spPr>
          <a:xfrm>
            <a:off x="838200" y="914400"/>
            <a:ext cx="4998484" cy="523220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yo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 @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microsoft</a:t>
            </a:r>
            <a:r>
              <a:rPr lang="en-US" sz="2800" dirty="0">
                <a:solidFill>
                  <a:schemeClr val="bg1"/>
                </a:solidFill>
                <a:latin typeface="Consolas" panose="020B0609020204030204" pitchFamily="49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Consolas" panose="020B0609020204030204" pitchFamily="49" charset="0"/>
              </a:rPr>
              <a:t>sharepoint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0DDCD-E44B-4C16-B3C5-293B1CF6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92381"/>
            <a:ext cx="4998484" cy="942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7AE734B1-9D2E-45B1-8CCC-A505588D7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889479"/>
            <a:ext cx="5004461" cy="23294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C0A25D-8E5B-4AEC-A8BE-FF6ACDBCC233}"/>
              </a:ext>
            </a:extLst>
          </p:cNvPr>
          <p:cNvSpPr/>
          <p:nvPr/>
        </p:nvSpPr>
        <p:spPr>
          <a:xfrm>
            <a:off x="6294154" y="4403015"/>
            <a:ext cx="5059646" cy="1815882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"dependencies"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: {</a:t>
            </a: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"templates-library"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"1.0.0"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Or</a:t>
            </a:r>
          </a:p>
          <a:p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module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14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SPComponentLoader</a:t>
            </a:r>
            <a:r>
              <a:rPr lang="en-US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loadComponentById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componentId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92440-F46C-4103-BB7B-9847300AC96B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3337441" y="1437620"/>
            <a:ext cx="1" cy="7547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C715F-A7F4-4529-8B2F-EF6C97FE872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337441" y="3134718"/>
            <a:ext cx="2989" cy="7547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8E8561-042D-4448-B5F0-656E88232433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5842660" y="1209795"/>
            <a:ext cx="451494" cy="3844393"/>
          </a:xfrm>
          <a:prstGeom prst="bentConnector3">
            <a:avLst>
              <a:gd name="adj1" fmla="val 2890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B98790-B966-45A3-BCE2-36D94C47E555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>
            <a:off x="8823977" y="3855214"/>
            <a:ext cx="0" cy="54780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3371289-E75C-4D2F-A0AD-ACE87E6EB8BD}"/>
              </a:ext>
            </a:extLst>
          </p:cNvPr>
          <p:cNvSpPr/>
          <p:nvPr/>
        </p:nvSpPr>
        <p:spPr>
          <a:xfrm>
            <a:off x="6294154" y="917407"/>
            <a:ext cx="5059646" cy="584775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gulp bundle --ship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gulp package-solution --ship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B23C04-1228-47C2-9698-FCF074892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54" y="2049982"/>
            <a:ext cx="5059646" cy="1805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C3FCBE-C446-4772-A79D-3987AF6508CE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>
            <a:off x="8823977" y="1502182"/>
            <a:ext cx="0" cy="5478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0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4C29-832E-4C4A-87E7-FFFC68433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1BDA8-592D-4E07-B7E4-76C2FA076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FD82D6B9-8075-4D5A-BDEB-088CAEB07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39" y="1295617"/>
            <a:ext cx="4256088" cy="21280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059792-DDA3-46FE-822F-832F972B4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918" y="3208143"/>
            <a:ext cx="2302195" cy="1418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A9473B-01F2-4587-97C5-46C52E9B9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40" y="234383"/>
            <a:ext cx="2597171" cy="13762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F5D9E6-E795-41E5-B87C-529ADDBCAD98}"/>
              </a:ext>
            </a:extLst>
          </p:cNvPr>
          <p:cNvSpPr/>
          <p:nvPr/>
        </p:nvSpPr>
        <p:spPr>
          <a:xfrm>
            <a:off x="4087011" y="460822"/>
            <a:ext cx="6886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Thanks to our Sponsors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FC3CE-26A7-46FF-BDD0-3213B1990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340" y="1671805"/>
            <a:ext cx="6429236" cy="1384435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A842202-93CC-4B42-A5C5-F33FD87C8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1" y="3433460"/>
            <a:ext cx="2303796" cy="1151898"/>
          </a:xfrm>
          <a:prstGeom prst="rect">
            <a:avLst/>
          </a:prstGeom>
        </p:spPr>
      </p:pic>
      <p:pic>
        <p:nvPicPr>
          <p:cNvPr id="12" name="Picture 1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4E0FF115-5DB9-47E8-8CBF-27EE5A63E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43" y="4778966"/>
            <a:ext cx="2302195" cy="815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AE66D-DF62-43FC-9CB2-8B13890E6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5895" y="6127419"/>
            <a:ext cx="2606046" cy="571501"/>
          </a:xfrm>
          <a:prstGeom prst="rect">
            <a:avLst/>
          </a:prstGeom>
        </p:spPr>
      </p:pic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83B13886-3ED0-46A2-B32A-E89C8B3B08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475" y="3618154"/>
            <a:ext cx="3105198" cy="7825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B6F025-DC60-4A2F-B855-1B7F6845BC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3" y="5484144"/>
            <a:ext cx="2372056" cy="1190791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1625344-D8D5-4E37-B251-CE2DFC5B0F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425" y="5444519"/>
            <a:ext cx="1666875" cy="1120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832B88-EE74-4042-B167-FCFF30D1FE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99" y="3361020"/>
            <a:ext cx="2765392" cy="11342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1F263C-B235-44E3-987B-D6D0A304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95" y="4760976"/>
            <a:ext cx="2372056" cy="10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05089-3C61-41F4-8037-9D97BB1D48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6244" y="4820403"/>
            <a:ext cx="2354784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26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643D-4D04-49C4-91B3-AEB38B83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F46B2-5273-419B-BDA7-03FFCC575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encapsulated components</a:t>
            </a:r>
          </a:p>
          <a:p>
            <a:r>
              <a:rPr lang="en-US" dirty="0"/>
              <a:t>React re-renders, not mutates components</a:t>
            </a:r>
          </a:p>
          <a:p>
            <a:r>
              <a:rPr lang="en-US" dirty="0"/>
              <a:t>Effectively updates and renders only needed components</a:t>
            </a:r>
          </a:p>
          <a:p>
            <a:r>
              <a:rPr lang="en-US" dirty="0"/>
              <a:t>Based on fast virtual DOM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</a:rPr>
              <a:t>state</a:t>
            </a:r>
            <a:r>
              <a:rPr lang="en-US" dirty="0"/>
              <a:t> for component’s internal data and behavior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</a:rPr>
              <a:t>props</a:t>
            </a:r>
            <a:r>
              <a:rPr lang="en-US" dirty="0"/>
              <a:t> to pass data and events in components hierarchy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props</a:t>
            </a:r>
            <a:r>
              <a:rPr lang="en-US" sz="2000" dirty="0"/>
              <a:t> and </a:t>
            </a:r>
            <a:r>
              <a:rPr lang="en-US" sz="2000" dirty="0">
                <a:latin typeface="Consolas" panose="020B0609020204030204" pitchFamily="49" charset="0"/>
              </a:rPr>
              <a:t>state</a:t>
            </a:r>
            <a:r>
              <a:rPr lang="en-US" sz="2000" dirty="0"/>
              <a:t> example: dropdown component. Items and item selection handler are passed as </a:t>
            </a:r>
            <a:r>
              <a:rPr lang="en-US" sz="2000" dirty="0">
                <a:latin typeface="Consolas" panose="020B0609020204030204" pitchFamily="49" charset="0"/>
              </a:rPr>
              <a:t>props</a:t>
            </a:r>
            <a:r>
              <a:rPr lang="en-US" sz="2000" dirty="0"/>
              <a:t>. Dropdown expanded/collapsed – internal </a:t>
            </a:r>
            <a:r>
              <a:rPr lang="en-US" sz="2000" dirty="0">
                <a:latin typeface="Consolas" panose="020B0609020204030204" pitchFamily="49" charset="0"/>
              </a:rPr>
              <a:t>state</a:t>
            </a:r>
            <a:r>
              <a:rPr lang="en-US" sz="20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1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380A-2F9A-4C15-849D-7E108B99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258C-0E06-4DF8-99AB-ACC947EA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</a:t>
            </a:r>
            <a:r>
              <a:rPr lang="en-US" dirty="0">
                <a:latin typeface="Consolas" panose="020B0609020204030204" pitchFamily="49" charset="0"/>
              </a:rPr>
              <a:t>react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react-</a:t>
            </a:r>
            <a:r>
              <a:rPr lang="en-US" dirty="0" err="1">
                <a:latin typeface="Consolas" panose="020B0609020204030204" pitchFamily="49" charset="0"/>
              </a:rPr>
              <a:t>dom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jsx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tsx</a:t>
            </a:r>
            <a:r>
              <a:rPr lang="en-US" dirty="0"/>
              <a:t> file – component’s logic and markup</a:t>
            </a:r>
          </a:p>
          <a:p>
            <a:r>
              <a:rPr lang="en-US" dirty="0"/>
              <a:t>Markup is returned from component’s </a:t>
            </a:r>
            <a:r>
              <a:rPr lang="en-US" dirty="0">
                <a:latin typeface="Consolas" panose="020B0609020204030204" pitchFamily="49" charset="0"/>
              </a:rPr>
              <a:t>render</a:t>
            </a:r>
            <a:r>
              <a:rPr lang="en-US" dirty="0"/>
              <a:t> method</a:t>
            </a:r>
          </a:p>
          <a:p>
            <a:r>
              <a:rPr lang="en-US" dirty="0"/>
              <a:t>Change of </a:t>
            </a:r>
            <a:r>
              <a:rPr lang="en-US" dirty="0">
                <a:latin typeface="Consolas" panose="020B0609020204030204" pitchFamily="49" charset="0"/>
              </a:rPr>
              <a:t>props</a:t>
            </a:r>
            <a:r>
              <a:rPr lang="en-US" dirty="0"/>
              <a:t> and/or </a:t>
            </a:r>
            <a:r>
              <a:rPr lang="en-US" dirty="0">
                <a:latin typeface="Consolas" panose="020B0609020204030204" pitchFamily="49" charset="0"/>
              </a:rPr>
              <a:t>state</a:t>
            </a:r>
            <a:r>
              <a:rPr lang="en-US" dirty="0"/>
              <a:t> leads to re-render</a:t>
            </a:r>
          </a:p>
          <a:p>
            <a:r>
              <a:rPr lang="en-US" dirty="0"/>
              <a:t>Lowercase tags – default HTML, mixed case tags – custom components</a:t>
            </a:r>
          </a:p>
          <a:p>
            <a:r>
              <a:rPr lang="en-US" dirty="0"/>
              <a:t>Events are </a:t>
            </a:r>
            <a:r>
              <a:rPr lang="en-US" dirty="0" err="1"/>
              <a:t>camelCased</a:t>
            </a:r>
            <a:r>
              <a:rPr lang="en-US" dirty="0"/>
              <a:t>, not lowercased (</a:t>
            </a:r>
            <a:r>
              <a:rPr lang="en-US" dirty="0" err="1"/>
              <a:t>onClick</a:t>
            </a:r>
            <a:r>
              <a:rPr lang="en-US" dirty="0"/>
              <a:t> instead of onclick)</a:t>
            </a:r>
          </a:p>
          <a:p>
            <a:r>
              <a:rPr lang="en-US" dirty="0"/>
              <a:t>You should pass a function, not a string as an event handler</a:t>
            </a:r>
          </a:p>
        </p:txBody>
      </p:sp>
    </p:spTree>
    <p:extLst>
      <p:ext uri="{BB962C8B-B14F-4D97-AF65-F5344CB8AC3E}">
        <p14:creationId xmlns:p14="http://schemas.microsoft.com/office/powerpoint/2010/main" val="40942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EE18-B025-42EC-8520-7574F76D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Simple 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4B74-785E-40BD-96B6-BF65F1CC1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5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EB6046-AF49-45FE-A68D-49084342CF94}"/>
              </a:ext>
            </a:extLst>
          </p:cNvPr>
          <p:cNvSpPr/>
          <p:nvPr/>
        </p:nvSpPr>
        <p:spPr>
          <a:xfrm>
            <a:off x="838200" y="856357"/>
            <a:ext cx="10515600" cy="526297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'react'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MyComponent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React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constructor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super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{ 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numberOfClicks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  <a:b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numberOfClicks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state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numberOfClicks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props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, number of clicks: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numberOfClicks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setState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({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numberOfClicks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numberOfClicks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});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}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Click me!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4EC9B0"/>
                </a:solidFill>
                <a:latin typeface="Consolas" panose="020B0609020204030204" pitchFamily="49" charset="0"/>
              </a:rPr>
              <a:t>App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React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  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header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My First React App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  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header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MyComponent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9CDCFE"/>
                </a:solidFill>
                <a:latin typeface="Consolas" panose="020B0609020204030204" pitchFamily="49" charset="0"/>
              </a:rPr>
              <a:t>text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'Button click text'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72FAE-44FB-4466-8D1A-A42D4BA3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Simple React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2CB912-D593-4011-997E-92AA5524D1F4}"/>
              </a:ext>
            </a:extLst>
          </p:cNvPr>
          <p:cNvSpPr/>
          <p:nvPr/>
        </p:nvSpPr>
        <p:spPr>
          <a:xfrm>
            <a:off x="1060450" y="2012950"/>
            <a:ext cx="9029700" cy="18669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6EBB42-2EC0-4429-ADD5-7B558C932232}"/>
              </a:ext>
            </a:extLst>
          </p:cNvPr>
          <p:cNvSpPr/>
          <p:nvPr/>
        </p:nvSpPr>
        <p:spPr>
          <a:xfrm>
            <a:off x="1225550" y="4381946"/>
            <a:ext cx="3079750" cy="748853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055222-4701-4A11-9353-F0786EA4E077}"/>
              </a:ext>
            </a:extLst>
          </p:cNvPr>
          <p:cNvSpPr/>
          <p:nvPr/>
        </p:nvSpPr>
        <p:spPr>
          <a:xfrm>
            <a:off x="1574800" y="5073650"/>
            <a:ext cx="3606800" cy="2794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159D2-28D4-426A-8202-7DBBC28819BA}"/>
              </a:ext>
            </a:extLst>
          </p:cNvPr>
          <p:cNvSpPr/>
          <p:nvPr/>
        </p:nvSpPr>
        <p:spPr>
          <a:xfrm>
            <a:off x="1574800" y="2540000"/>
            <a:ext cx="5765800" cy="7747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691FC4-1127-4383-949B-2561C8585E7B}"/>
              </a:ext>
            </a:extLst>
          </p:cNvPr>
          <p:cNvSpPr/>
          <p:nvPr/>
        </p:nvSpPr>
        <p:spPr>
          <a:xfrm>
            <a:off x="1155700" y="2095501"/>
            <a:ext cx="4349750" cy="36195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8B47B9-06B4-4CF8-B188-3BF8C064F292}"/>
              </a:ext>
            </a:extLst>
          </p:cNvPr>
          <p:cNvSpPr/>
          <p:nvPr/>
        </p:nvSpPr>
        <p:spPr>
          <a:xfrm>
            <a:off x="1682750" y="2705100"/>
            <a:ext cx="5549900" cy="393699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8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B4C29-832E-4C4A-87E7-FFFC68433E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Templates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1BDA8-592D-4E07-B7E4-76C2FA076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7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380A-2F9A-4C15-849D-7E108B99F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258C-0E06-4DF8-99AB-ACC947EA7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 often need to create different UI/behavior for different customers or surfaces</a:t>
            </a:r>
          </a:p>
          <a:p>
            <a:r>
              <a:rPr lang="en-US" dirty="0"/>
              <a:t>Plain HTML and most of templates libraries (like Handlebars.js) allow “static” templates</a:t>
            </a:r>
          </a:p>
          <a:p>
            <a:r>
              <a:rPr lang="en-US" dirty="0"/>
              <a:t>How to handle template’s events with external handlers?</a:t>
            </a:r>
          </a:p>
          <a:p>
            <a:r>
              <a:rPr lang="en-US" dirty="0"/>
              <a:t>How to make templates in “React” way?</a:t>
            </a:r>
          </a:p>
          <a:p>
            <a:r>
              <a:rPr lang="en-US" dirty="0"/>
              <a:t>How to dynamically load those templates to </a:t>
            </a:r>
            <a:r>
              <a:rPr lang="en-US" dirty="0" err="1"/>
              <a:t>SPFx</a:t>
            </a:r>
            <a:r>
              <a:rPr lang="en-US" dirty="0"/>
              <a:t> components?</a:t>
            </a:r>
          </a:p>
          <a:p>
            <a:r>
              <a:rPr lang="en-US" dirty="0"/>
              <a:t>How to have TypeScript type checking in templates?</a:t>
            </a:r>
          </a:p>
        </p:txBody>
      </p:sp>
    </p:spTree>
    <p:extLst>
      <p:ext uri="{BB962C8B-B14F-4D97-AF65-F5344CB8AC3E}">
        <p14:creationId xmlns:p14="http://schemas.microsoft.com/office/powerpoint/2010/main" val="236609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F5F2-849F-49ED-960C-CBFABBD9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04B89B-BB9C-4ECD-B719-4463E1CE6C5B}"/>
              </a:ext>
            </a:extLst>
          </p:cNvPr>
          <p:cNvGrpSpPr/>
          <p:nvPr/>
        </p:nvGrpSpPr>
        <p:grpSpPr>
          <a:xfrm>
            <a:off x="2168091" y="1859866"/>
            <a:ext cx="7855818" cy="3138267"/>
            <a:chOff x="2098245" y="1859866"/>
            <a:chExt cx="7855818" cy="31382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C2C5EB-B033-4A23-BFB4-C59A80A27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245" y="2554100"/>
              <a:ext cx="2931744" cy="1927600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94558E60-99F2-44DE-A9B1-74481F1D8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5796" y="1859866"/>
              <a:ext cx="3138267" cy="31382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210F97-45B7-4FEF-91E8-BB8EAB0610B3}"/>
                </a:ext>
              </a:extLst>
            </p:cNvPr>
            <p:cNvSpPr txBox="1"/>
            <p:nvPr/>
          </p:nvSpPr>
          <p:spPr>
            <a:xfrm>
              <a:off x="5049039" y="2321003"/>
              <a:ext cx="195462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b="1" dirty="0"/>
                <a:t>+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1511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22B30-5F11-4AEE-A951-6A9A44BD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3744-5E73-4191-858F-2134D47830D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914401"/>
            <a:ext cx="10515600" cy="424732"/>
          </a:xfrm>
        </p:spPr>
        <p:txBody>
          <a:bodyPr>
            <a:spAutoFit/>
          </a:bodyPr>
          <a:lstStyle/>
          <a:p>
            <a:r>
              <a:rPr lang="en-US" sz="2400" b="1" dirty="0"/>
              <a:t>Any </a:t>
            </a:r>
            <a:r>
              <a:rPr lang="en-US" sz="2400" dirty="0"/>
              <a:t>mixed case tag is a custom component!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37B3F-581B-41AE-9D52-F6D506D0F01E}"/>
              </a:ext>
            </a:extLst>
          </p:cNvPr>
          <p:cNvSpPr/>
          <p:nvPr/>
        </p:nvSpPr>
        <p:spPr>
          <a:xfrm>
            <a:off x="838200" y="1339133"/>
            <a:ext cx="105156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TaskList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components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'task-list'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TaskList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strings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strings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tasks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tasks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53ADC5-4A3E-4349-A08F-56F89D79A8C6}"/>
              </a:ext>
            </a:extLst>
          </p:cNvPr>
          <p:cNvSpPr txBox="1">
            <a:spLocks/>
          </p:cNvSpPr>
          <p:nvPr/>
        </p:nvSpPr>
        <p:spPr>
          <a:xfrm>
            <a:off x="838200" y="2754858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Consolas" panose="020B0609020204030204" pitchFamily="49" charset="0"/>
              </a:rPr>
              <a:t>React.ComponentClass</a:t>
            </a:r>
            <a:r>
              <a:rPr lang="en-US" sz="2400" dirty="0"/>
              <a:t> allows to add type checking of passed parameters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DFFFD-7110-4FB3-892B-39B6C16B4AA4}"/>
              </a:ext>
            </a:extLst>
          </p:cNvPr>
          <p:cNvSpPr/>
          <p:nvPr/>
        </p:nvSpPr>
        <p:spPr>
          <a:xfrm>
            <a:off x="838200" y="3176923"/>
            <a:ext cx="10515600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TaskList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components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'task-list'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]  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React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ComponentClass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ITaskListProps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&gt;;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20BA92-7086-424F-B8A4-80DA3AB69E5E}"/>
              </a:ext>
            </a:extLst>
          </p:cNvPr>
          <p:cNvSpPr txBox="1">
            <a:spLocks/>
          </p:cNvSpPr>
          <p:nvPr/>
        </p:nvSpPr>
        <p:spPr>
          <a:xfrm>
            <a:off x="838200" y="3601655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Library component is just an </a:t>
            </a:r>
            <a:r>
              <a:rPr lang="en-US" sz="2400" dirty="0" err="1"/>
              <a:t>SPFx</a:t>
            </a:r>
            <a:r>
              <a:rPr lang="en-US" sz="2400" dirty="0"/>
              <a:t> project with all the configurations available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CC280E-ECCF-4D20-AE3E-5DE5080703D9}"/>
              </a:ext>
            </a:extLst>
          </p:cNvPr>
          <p:cNvSpPr txBox="1">
            <a:spLocks/>
          </p:cNvSpPr>
          <p:nvPr/>
        </p:nvSpPr>
        <p:spPr>
          <a:xfrm>
            <a:off x="838200" y="4112565"/>
            <a:ext cx="10515600" cy="75713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Consolas" panose="020B0609020204030204" pitchFamily="49" charset="0"/>
              </a:rPr>
              <a:t>SPComponentLoader.loadComponentById</a:t>
            </a:r>
            <a:r>
              <a:rPr lang="en-US" sz="2400" dirty="0"/>
              <a:t> allows to dynamically load </a:t>
            </a:r>
            <a:r>
              <a:rPr lang="en-US" sz="2400" dirty="0" err="1"/>
              <a:t>SPFx</a:t>
            </a:r>
            <a:r>
              <a:rPr lang="en-US" sz="2400" dirty="0"/>
              <a:t> components, including Library Components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7150754-43A1-4E3C-8086-C3850A1F2CBC}"/>
              </a:ext>
            </a:extLst>
          </p:cNvPr>
          <p:cNvSpPr txBox="1">
            <a:spLocks/>
          </p:cNvSpPr>
          <p:nvPr/>
        </p:nvSpPr>
        <p:spPr>
          <a:xfrm>
            <a:off x="838200" y="4955873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just need to know the “contract” or API exposed by the Library Component</a:t>
            </a:r>
          </a:p>
        </p:txBody>
      </p:sp>
    </p:spTree>
    <p:extLst>
      <p:ext uri="{BB962C8B-B14F-4D97-AF65-F5344CB8AC3E}">
        <p14:creationId xmlns:p14="http://schemas.microsoft.com/office/powerpoint/2010/main" val="32858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/>
      <p:bldP spid="6" grpId="0" animBg="1"/>
      <p:bldP spid="7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EE18-B025-42EC-8520-7574F76D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Demo: React Template Using </a:t>
            </a:r>
            <a:r>
              <a:rPr lang="en-US" sz="3600" dirty="0" err="1"/>
              <a:t>SPFx</a:t>
            </a:r>
            <a:r>
              <a:rPr lang="en-US" sz="3600" dirty="0"/>
              <a:t> Library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4B74-785E-40BD-96B6-BF65F1CC1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5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012B6-6C4D-4414-AB7A-79AB38B3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CB67C-3AEA-406A-BB93-B1F735FCE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3"/>
              </a:rPr>
              <a:t>http://aka.ms/spfx</a:t>
            </a:r>
            <a:r>
              <a:rPr lang="en-US" dirty="0"/>
              <a:t> – </a:t>
            </a:r>
            <a:r>
              <a:rPr lang="en-US" dirty="0" err="1"/>
              <a:t>SPFx</a:t>
            </a:r>
            <a:r>
              <a:rPr lang="en-US" dirty="0"/>
              <a:t> overview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4"/>
              </a:rPr>
              <a:t>http://aka.ms/spfx-tutorials</a:t>
            </a:r>
            <a:r>
              <a:rPr lang="en-US" dirty="0"/>
              <a:t> – </a:t>
            </a:r>
            <a:r>
              <a:rPr lang="en-US" dirty="0" err="1"/>
              <a:t>SPFx</a:t>
            </a:r>
            <a:r>
              <a:rPr lang="en-US" dirty="0"/>
              <a:t> Dev tutorials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5"/>
              </a:rPr>
              <a:t>https://docs.microsoft.com/en-us/sharepoint/dev/spfx/library-component-tutorial</a:t>
            </a:r>
            <a:r>
              <a:rPr lang="en-US" dirty="0"/>
              <a:t> – Library Component tutorial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6"/>
              </a:rPr>
              <a:t>https://reactjs.org/docs/getting-started.html</a:t>
            </a:r>
            <a:r>
              <a:rPr lang="en-US" dirty="0"/>
              <a:t> – </a:t>
            </a:r>
            <a:r>
              <a:rPr lang="en-US"/>
              <a:t>React documentation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7"/>
              </a:rPr>
              <a:t>http://aka.ms/sppnp</a:t>
            </a:r>
            <a:r>
              <a:rPr lang="en-US" dirty="0"/>
              <a:t> – community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8"/>
              </a:rPr>
              <a:t>http://blog.aterentiev.com/2019/06/react-templates-using-spfx-library.html</a:t>
            </a:r>
            <a:r>
              <a:rPr lang="en-US" dirty="0"/>
              <a:t> – Blog post about React templates using </a:t>
            </a:r>
            <a:r>
              <a:rPr lang="en-US" dirty="0" err="1"/>
              <a:t>SPFx</a:t>
            </a:r>
            <a:r>
              <a:rPr lang="en-US" dirty="0"/>
              <a:t> Library Components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9"/>
              </a:rPr>
              <a:t>https://github.com/AJIXuMuK/demos/tree/master/react-templates</a:t>
            </a:r>
            <a:r>
              <a:rPr lang="en-US" dirty="0"/>
              <a:t> – demo from this session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10"/>
              </a:rPr>
              <a:t>https://github.com/AJIXuMuK/SPFx/tree/master/react-templates</a:t>
            </a:r>
            <a:r>
              <a:rPr lang="en-US" dirty="0"/>
              <a:t> – more complex sample of React Templates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11"/>
              </a:rPr>
              <a:t>https://n8d.at/blog/tips-and-tricks-working-with-spfx-library-components</a:t>
            </a:r>
            <a:r>
              <a:rPr lang="en-US" dirty="0"/>
              <a:t> - great blog post by Stefan Bauer on Library Components Tips and Tricks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12"/>
              </a:rPr>
              <a:t>http://warner.digital</a:t>
            </a:r>
            <a:r>
              <a:rPr lang="en-US" dirty="0"/>
              <a:t> – David Warner II blog with great posts around Library Components</a:t>
            </a:r>
          </a:p>
        </p:txBody>
      </p:sp>
    </p:spTree>
    <p:extLst>
      <p:ext uri="{BB962C8B-B14F-4D97-AF65-F5344CB8AC3E}">
        <p14:creationId xmlns:p14="http://schemas.microsoft.com/office/powerpoint/2010/main" val="259347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8F8B9C-218D-451A-B6EC-187FE304D295}"/>
              </a:ext>
            </a:extLst>
          </p:cNvPr>
          <p:cNvSpPr/>
          <p:nvPr/>
        </p:nvSpPr>
        <p:spPr>
          <a:xfrm>
            <a:off x="0" y="0"/>
            <a:ext cx="12192000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BADEF-804C-4236-832B-7BDC7D2289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779" y="263051"/>
            <a:ext cx="1827434" cy="1827434"/>
          </a:xfrm>
          <a:prstGeom prst="ellipse">
            <a:avLst/>
          </a:prstGeom>
          <a:ln w="28575" cap="rnd"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FE8F6-B8E2-4CE4-B8C2-20B6AC2B7F18}"/>
              </a:ext>
            </a:extLst>
          </p:cNvPr>
          <p:cNvSpPr txBox="1"/>
          <p:nvPr/>
        </p:nvSpPr>
        <p:spPr>
          <a:xfrm flipH="1">
            <a:off x="838194" y="1609344"/>
            <a:ext cx="857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10+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years of experience with SharePoint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81D6-4043-4A9F-A8EC-31DCBE8DC695}"/>
              </a:ext>
            </a:extLst>
          </p:cNvPr>
          <p:cNvSpPr txBox="1"/>
          <p:nvPr/>
        </p:nvSpPr>
        <p:spPr>
          <a:xfrm flipH="1">
            <a:off x="838195" y="2090485"/>
            <a:ext cx="10171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Extensive experience in front-end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77F11-2FA0-42B8-8F41-A04A8212BA44}"/>
              </a:ext>
            </a:extLst>
          </p:cNvPr>
          <p:cNvSpPr txBox="1"/>
          <p:nvPr/>
        </p:nvSpPr>
        <p:spPr>
          <a:xfrm flipH="1">
            <a:off x="838195" y="2569426"/>
            <a:ext cx="8570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Regular contributor to SharePoint Patterns and Practices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275ED-C2C7-48DB-968C-6D91F07313DF}"/>
              </a:ext>
            </a:extLst>
          </p:cNvPr>
          <p:cNvSpPr txBox="1"/>
          <p:nvPr/>
        </p:nvSpPr>
        <p:spPr>
          <a:xfrm flipH="1">
            <a:off x="838195" y="3052558"/>
            <a:ext cx="1070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SharePoint Dev Kitchen Awards: March 2017, July 2018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80D53D-6BA9-4E65-B774-D3F5B8259B37}"/>
              </a:ext>
            </a:extLst>
          </p:cNvPr>
          <p:cNvGrpSpPr/>
          <p:nvPr/>
        </p:nvGrpSpPr>
        <p:grpSpPr>
          <a:xfrm>
            <a:off x="663677" y="3927418"/>
            <a:ext cx="10974647" cy="1761271"/>
            <a:chOff x="315366" y="3809038"/>
            <a:chExt cx="10974647" cy="17612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FCAEB11-823C-449B-B368-F55F3D4A8603}"/>
                </a:ext>
              </a:extLst>
            </p:cNvPr>
            <p:cNvGrpSpPr/>
            <p:nvPr/>
          </p:nvGrpSpPr>
          <p:grpSpPr>
            <a:xfrm>
              <a:off x="411480" y="3809038"/>
              <a:ext cx="2635449" cy="914400"/>
              <a:chOff x="411480" y="3809038"/>
              <a:chExt cx="2635449" cy="9144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7680D9A-20D5-4EC1-8EF4-BA9F05259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480" y="380903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9C45BF-41DF-4B9D-BC3F-E4BED4BBF700}"/>
                  </a:ext>
                </a:extLst>
              </p:cNvPr>
              <p:cNvSpPr/>
              <p:nvPr/>
            </p:nvSpPr>
            <p:spPr>
              <a:xfrm>
                <a:off x="1325880" y="4081572"/>
                <a:ext cx="17210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hlinkClick r:id="rId5"/>
                  </a:rPr>
                  <a:t>@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hlinkClick r:id="rId5"/>
                  </a:rPr>
                  <a:t>alexaterentiev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817CE2-018E-4834-90CA-5F3995295D08}"/>
                </a:ext>
              </a:extLst>
            </p:cNvPr>
            <p:cNvGrpSpPr/>
            <p:nvPr/>
          </p:nvGrpSpPr>
          <p:grpSpPr>
            <a:xfrm>
              <a:off x="5891410" y="3926127"/>
              <a:ext cx="3571756" cy="685800"/>
              <a:chOff x="525780" y="4770209"/>
              <a:chExt cx="3571756" cy="6858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296734A-22FC-4058-83DE-B4E56D480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80" y="4770209"/>
                <a:ext cx="685800" cy="6858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D3ABBA-46E2-45C6-855E-409732586251}"/>
                  </a:ext>
                </a:extLst>
              </p:cNvPr>
              <p:cNvSpPr/>
              <p:nvPr/>
            </p:nvSpPr>
            <p:spPr>
              <a:xfrm>
                <a:off x="1325880" y="4928443"/>
                <a:ext cx="27716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hlinkClick r:id="rId7"/>
                  </a:rPr>
                  <a:t>http://blog.aterentiev.com/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AF89E0F-41A7-473E-B1D8-F881BB5AF8D5}"/>
                </a:ext>
              </a:extLst>
            </p:cNvPr>
            <p:cNvGrpSpPr/>
            <p:nvPr/>
          </p:nvGrpSpPr>
          <p:grpSpPr>
            <a:xfrm>
              <a:off x="315366" y="4655909"/>
              <a:ext cx="4093414" cy="914400"/>
              <a:chOff x="5709751" y="3809038"/>
              <a:chExt cx="4093414" cy="914400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477F09D-32C5-4B09-ADA0-68EB7537F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9751" y="3809038"/>
                <a:ext cx="1100030" cy="9144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A08B20-9D5B-4938-88BD-30136149C6BD}"/>
                  </a:ext>
                </a:extLst>
              </p:cNvPr>
              <p:cNvSpPr/>
              <p:nvPr/>
            </p:nvSpPr>
            <p:spPr>
              <a:xfrm>
                <a:off x="6809781" y="4081572"/>
                <a:ext cx="2993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hlinkClick r:id="rId9"/>
                  </a:rPr>
                  <a:t>https://github.com/AJIXuMuK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87407B1-95A4-4E98-91A3-D30E8F132EAB}"/>
                </a:ext>
              </a:extLst>
            </p:cNvPr>
            <p:cNvGrpSpPr/>
            <p:nvPr/>
          </p:nvGrpSpPr>
          <p:grpSpPr>
            <a:xfrm>
              <a:off x="5802566" y="4655909"/>
              <a:ext cx="5487447" cy="914400"/>
              <a:chOff x="5802566" y="4655909"/>
              <a:chExt cx="5487447" cy="9144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8033A24-EDF6-4D39-88AF-54B58AC5E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2566" y="465590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9FC2FBB-0BAC-4BAE-B2C7-98602C95714F}"/>
                  </a:ext>
                </a:extLst>
              </p:cNvPr>
              <p:cNvSpPr/>
              <p:nvPr/>
            </p:nvSpPr>
            <p:spPr>
              <a:xfrm>
                <a:off x="6716966" y="4928443"/>
                <a:ext cx="4573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hlinkClick r:id="rId11"/>
                  </a:rPr>
                  <a:t>https://www.linkedin.com/in/alekseiterentiev/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F318866A-4E00-4FF5-9716-F8E2E7C21431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About Myself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6A316B-5AD8-44C2-AE2C-5465FC2DF3E0}"/>
              </a:ext>
            </a:extLst>
          </p:cNvPr>
          <p:cNvSpPr txBox="1"/>
          <p:nvPr/>
        </p:nvSpPr>
        <p:spPr>
          <a:xfrm flipH="1">
            <a:off x="838195" y="1127669"/>
            <a:ext cx="857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Custom solutions architect and lead developer 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Sharepointalist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Inc.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41EDD057-AA79-184E-8E4E-35B884DE8A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5413" y="265918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A529-60E7-4BAF-A696-A9B20C2967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B2464-51E5-40C9-943B-ADC62CBCAF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718A-BD50-4B69-966F-1162D334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Segoe UI Semilight" panose="020B0402040204020203" pitchFamily="34" charset="0"/>
              </a:rPr>
              <a:t>Session Survey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392E60-DC47-B049-90D2-2FF607FDB511}"/>
              </a:ext>
            </a:extLst>
          </p:cNvPr>
          <p:cNvSpPr/>
          <p:nvPr/>
        </p:nvSpPr>
        <p:spPr>
          <a:xfrm>
            <a:off x="1896932" y="1325563"/>
            <a:ext cx="83981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hlinkClick r:id="rId3"/>
              </a:rPr>
              <a:t>http://bit.ly/react-templates-survey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2E15B-C68B-C847-981B-B67546E58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846" y="2428984"/>
            <a:ext cx="3556307" cy="35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18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276A-D92A-47CD-AF24-9B0FEA17E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7661A-A8DE-42E0-8E44-5D093039A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3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FC4C68-2B1A-467C-BE51-93CF807E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Yourselves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BDE44B-E9EC-49AB-AC70-6C0C2011D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Developers?</a:t>
            </a:r>
          </a:p>
          <a:p>
            <a:r>
              <a:rPr lang="en-US" dirty="0"/>
              <a:t>Familiar with SharePoint Framework?</a:t>
            </a:r>
          </a:p>
          <a:p>
            <a:r>
              <a:rPr lang="en-US" dirty="0"/>
              <a:t>Familiar with React?</a:t>
            </a:r>
          </a:p>
          <a:p>
            <a:r>
              <a:rPr lang="en-US" dirty="0"/>
              <a:t>Familiar with Library Components?</a:t>
            </a:r>
          </a:p>
          <a:p>
            <a:r>
              <a:rPr lang="en-US" b="1" dirty="0"/>
              <a:t>YES TO ALL – What are you doing here?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722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6483C4-2DEC-4449-AE90-5CE32C35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503633-79E6-412E-B872-3B89B484D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SharePoint Framework overview</a:t>
            </a:r>
          </a:p>
          <a:p>
            <a:r>
              <a:rPr lang="en-US" dirty="0" err="1"/>
              <a:t>SPFx</a:t>
            </a:r>
            <a:r>
              <a:rPr lang="en-US" dirty="0"/>
              <a:t> Library Components</a:t>
            </a:r>
          </a:p>
          <a:p>
            <a:r>
              <a:rPr lang="en-US" dirty="0"/>
              <a:t>React basics</a:t>
            </a:r>
          </a:p>
          <a:p>
            <a:r>
              <a:rPr lang="en-US" dirty="0"/>
              <a:t>React templates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54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0BA724-F7FC-4220-B86C-3ECDCD47D4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5558AF"/>
                </a:solidFill>
              </a:rPr>
              <a:t>SharePoint Framework Overview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11C745A-DB07-4A89-8425-30E628C51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4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BCBC6-16E3-4DFC-B158-24BABE21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5558AF"/>
                </a:solidFill>
              </a:rPr>
              <a:t>What is SharePoint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3A4B2-8E3F-4A52-B437-8E335825D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SharePoint Framework (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SPFx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is a modern way to develop SharePoint customizations.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A81D6-15F3-4ADD-BC24-400CD4C7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5240"/>
            <a:ext cx="5257800" cy="2327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7B9FAC-CB54-4FAE-87B6-3F5BAE5293B2}"/>
              </a:ext>
            </a:extLst>
          </p:cNvPr>
          <p:cNvSpPr txBox="1"/>
          <p:nvPr/>
        </p:nvSpPr>
        <p:spPr>
          <a:xfrm>
            <a:off x="782128" y="2459503"/>
            <a:ext cx="50148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Client-side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Framework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Based on commonly used web development tools</a:t>
            </a:r>
          </a:p>
        </p:txBody>
      </p:sp>
    </p:spTree>
    <p:extLst>
      <p:ext uri="{BB962C8B-B14F-4D97-AF65-F5344CB8AC3E}">
        <p14:creationId xmlns:p14="http://schemas.microsoft.com/office/powerpoint/2010/main" val="419485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1582-498E-48C1-BDAF-CE3B9CD3BA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5558AF"/>
                </a:solidFill>
              </a:rPr>
              <a:t>Development Toolchain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70F06A-8584-48B7-B626-4EF2855474B4}"/>
              </a:ext>
            </a:extLst>
          </p:cNvPr>
          <p:cNvGrpSpPr/>
          <p:nvPr/>
        </p:nvGrpSpPr>
        <p:grpSpPr>
          <a:xfrm>
            <a:off x="3541403" y="1754324"/>
            <a:ext cx="4856517" cy="3301298"/>
            <a:chOff x="3364425" y="1948043"/>
            <a:chExt cx="4856517" cy="330129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822567-7314-4EEE-B81D-D6470C9A1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425" y="1948043"/>
              <a:ext cx="1790467" cy="10968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75555D-331A-4538-86BE-660FA959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593" y="2039445"/>
              <a:ext cx="1828800" cy="71354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C431AD3-3B3D-4B0A-917A-B2557EB58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504" y="3316081"/>
              <a:ext cx="1328307" cy="132830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6F9642C-AC3A-4F4C-A07D-79842C57B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11" r="37874"/>
            <a:stretch/>
          </p:blipFill>
          <p:spPr>
            <a:xfrm>
              <a:off x="5165396" y="2954006"/>
              <a:ext cx="750883" cy="166078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783A8A9-6CB4-408A-958D-FC5FBAE87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234" y="3980234"/>
              <a:ext cx="1464957" cy="126910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807E767-4B4D-4985-8C35-B0365354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2046" y="3237774"/>
              <a:ext cx="1798896" cy="441791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E30A477-C291-4F32-BE78-26548CB08A1E}"/>
              </a:ext>
            </a:extLst>
          </p:cNvPr>
          <p:cNvSpPr/>
          <p:nvPr/>
        </p:nvSpPr>
        <p:spPr>
          <a:xfrm>
            <a:off x="9051961" y="1325563"/>
            <a:ext cx="1205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Package Manager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D14672-37BA-4A3B-8ED6-68BA003458A9}"/>
              </a:ext>
            </a:extLst>
          </p:cNvPr>
          <p:cNvSpPr/>
          <p:nvPr/>
        </p:nvSpPr>
        <p:spPr>
          <a:xfrm>
            <a:off x="9320735" y="2935595"/>
            <a:ext cx="1839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Typed superset of JavaScript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5E11975-10FC-48B3-BC95-6FADE01E863D}"/>
              </a:ext>
            </a:extLst>
          </p:cNvPr>
          <p:cNvSpPr/>
          <p:nvPr/>
        </p:nvSpPr>
        <p:spPr>
          <a:xfrm>
            <a:off x="8507514" y="4810418"/>
            <a:ext cx="20406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Templates engine with generators ecosystem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E0CCFB-628F-4336-9BD6-0BB2503E1ABE}"/>
              </a:ext>
            </a:extLst>
          </p:cNvPr>
          <p:cNvSpPr/>
          <p:nvPr/>
        </p:nvSpPr>
        <p:spPr>
          <a:xfrm>
            <a:off x="2989969" y="5272083"/>
            <a:ext cx="1341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Extendable task runner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1CE6E18-0962-4C21-873E-F00ACDEA27E2}"/>
              </a:ext>
            </a:extLst>
          </p:cNvPr>
          <p:cNvSpPr/>
          <p:nvPr/>
        </p:nvSpPr>
        <p:spPr>
          <a:xfrm>
            <a:off x="882958" y="2875250"/>
            <a:ext cx="2185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Modules transformer, bundler, packager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EA5A9B-019E-4CFB-BBF2-9C20577C1CB5}"/>
              </a:ext>
            </a:extLst>
          </p:cNvPr>
          <p:cNvSpPr/>
          <p:nvPr/>
        </p:nvSpPr>
        <p:spPr>
          <a:xfrm>
            <a:off x="882958" y="1172767"/>
            <a:ext cx="2257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Hosting and serving environment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24BF35-520C-4821-AC06-E0D810C21356}"/>
              </a:ext>
            </a:extLst>
          </p:cNvPr>
          <p:cNvCxnSpPr>
            <a:cxnSpLocks/>
          </p:cNvCxnSpPr>
          <p:nvPr/>
        </p:nvCxnSpPr>
        <p:spPr>
          <a:xfrm flipH="1" flipV="1">
            <a:off x="2582175" y="1701764"/>
            <a:ext cx="815588" cy="444267"/>
          </a:xfrm>
          <a:prstGeom prst="line">
            <a:avLst/>
          </a:prstGeom>
          <a:ln w="31750">
            <a:solidFill>
              <a:srgbClr val="5558AF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798DDD-D99C-4A0F-B266-8BFB8E77333D}"/>
              </a:ext>
            </a:extLst>
          </p:cNvPr>
          <p:cNvCxnSpPr>
            <a:cxnSpLocks/>
          </p:cNvCxnSpPr>
          <p:nvPr/>
        </p:nvCxnSpPr>
        <p:spPr>
          <a:xfrm flipH="1" flipV="1">
            <a:off x="2662687" y="3329955"/>
            <a:ext cx="1109796" cy="184666"/>
          </a:xfrm>
          <a:prstGeom prst="line">
            <a:avLst/>
          </a:prstGeom>
          <a:ln w="31750">
            <a:solidFill>
              <a:srgbClr val="5558AF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8CE1E3-14EE-41D0-A14B-FAAD0C706A12}"/>
              </a:ext>
            </a:extLst>
          </p:cNvPr>
          <p:cNvCxnSpPr>
            <a:cxnSpLocks/>
          </p:cNvCxnSpPr>
          <p:nvPr/>
        </p:nvCxnSpPr>
        <p:spPr>
          <a:xfrm flipH="1">
            <a:off x="4436635" y="4392834"/>
            <a:ext cx="905739" cy="978547"/>
          </a:xfrm>
          <a:prstGeom prst="line">
            <a:avLst/>
          </a:prstGeom>
          <a:ln w="31750">
            <a:solidFill>
              <a:srgbClr val="5558AF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555351C-7837-4BF9-93C1-EB63BB7AF456}"/>
              </a:ext>
            </a:extLst>
          </p:cNvPr>
          <p:cNvCxnSpPr>
            <a:cxnSpLocks/>
          </p:cNvCxnSpPr>
          <p:nvPr/>
        </p:nvCxnSpPr>
        <p:spPr>
          <a:xfrm flipV="1">
            <a:off x="7961569" y="1766413"/>
            <a:ext cx="897759" cy="365636"/>
          </a:xfrm>
          <a:prstGeom prst="line">
            <a:avLst/>
          </a:prstGeom>
          <a:ln w="31750">
            <a:solidFill>
              <a:srgbClr val="5558AF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59E0C1-2FCE-419F-8425-4E7740ABE06B}"/>
              </a:ext>
            </a:extLst>
          </p:cNvPr>
          <p:cNvCxnSpPr>
            <a:cxnSpLocks/>
          </p:cNvCxnSpPr>
          <p:nvPr/>
        </p:nvCxnSpPr>
        <p:spPr>
          <a:xfrm>
            <a:off x="8580407" y="3258761"/>
            <a:ext cx="557841" cy="0"/>
          </a:xfrm>
          <a:prstGeom prst="line">
            <a:avLst/>
          </a:prstGeom>
          <a:ln w="31750">
            <a:solidFill>
              <a:srgbClr val="5558AF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A8B52F-9457-4F57-8E15-C837693B3B85}"/>
              </a:ext>
            </a:extLst>
          </p:cNvPr>
          <p:cNvCxnSpPr>
            <a:cxnSpLocks/>
          </p:cNvCxnSpPr>
          <p:nvPr/>
        </p:nvCxnSpPr>
        <p:spPr>
          <a:xfrm>
            <a:off x="7276481" y="4421068"/>
            <a:ext cx="1004877" cy="582253"/>
          </a:xfrm>
          <a:prstGeom prst="line">
            <a:avLst/>
          </a:prstGeom>
          <a:ln w="31750">
            <a:solidFill>
              <a:srgbClr val="5558AF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3" grpId="0"/>
      <p:bldP spid="46" grpId="0"/>
      <p:bldP spid="49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0A8F3-1F77-44FD-A606-6B551BCF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Available?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3C07B-8A37-43DA-849D-C2F96BF8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27" y="1277927"/>
            <a:ext cx="8481973" cy="43021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424DBF-C5C3-4871-8B9A-93AFF4C4A72E}"/>
              </a:ext>
            </a:extLst>
          </p:cNvPr>
          <p:cNvSpPr/>
          <p:nvPr/>
        </p:nvSpPr>
        <p:spPr>
          <a:xfrm>
            <a:off x="838200" y="3075057"/>
            <a:ext cx="20336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Client-Side Web Parts</a:t>
            </a:r>
          </a:p>
        </p:txBody>
      </p:sp>
    </p:spTree>
    <p:extLst>
      <p:ext uri="{BB962C8B-B14F-4D97-AF65-F5344CB8AC3E}">
        <p14:creationId xmlns:p14="http://schemas.microsoft.com/office/powerpoint/2010/main" val="312656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1192</Words>
  <Application>Microsoft Office PowerPoint</Application>
  <PresentationFormat>Widescreen</PresentationFormat>
  <Paragraphs>192</Paragraphs>
  <Slides>32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Segoe UI Light</vt:lpstr>
      <vt:lpstr>Segoe UI Semilight</vt:lpstr>
      <vt:lpstr>Office Theme</vt:lpstr>
      <vt:lpstr>Custom Design</vt:lpstr>
      <vt:lpstr>1_Office Theme</vt:lpstr>
      <vt:lpstr>Image</vt:lpstr>
      <vt:lpstr>Developing React Templates Using SharePoint Framework Library Components</vt:lpstr>
      <vt:lpstr>PowerPoint Presentation</vt:lpstr>
      <vt:lpstr>PowerPoint Presentation</vt:lpstr>
      <vt:lpstr>About Yourselves</vt:lpstr>
      <vt:lpstr>Agenda</vt:lpstr>
      <vt:lpstr>SharePoint Framework Overview</vt:lpstr>
      <vt:lpstr>What is SharePoint Framework</vt:lpstr>
      <vt:lpstr>Development Toolchain</vt:lpstr>
      <vt:lpstr>What’s Available?</vt:lpstr>
      <vt:lpstr>What’s Available?</vt:lpstr>
      <vt:lpstr>What’s Available?</vt:lpstr>
      <vt:lpstr>What’s Available?</vt:lpstr>
      <vt:lpstr>What’s Available?</vt:lpstr>
      <vt:lpstr>What’s Available?</vt:lpstr>
      <vt:lpstr>Minimal Path to Awesome</vt:lpstr>
      <vt:lpstr>SPFx Library Components</vt:lpstr>
      <vt:lpstr>Library Component Project Type</vt:lpstr>
      <vt:lpstr>Create, Deploy, Use Library Component</vt:lpstr>
      <vt:lpstr>React Basics</vt:lpstr>
      <vt:lpstr>Think in React</vt:lpstr>
      <vt:lpstr>Implementing a Component</vt:lpstr>
      <vt:lpstr>Demo: Simple React Component</vt:lpstr>
      <vt:lpstr>Demo: Simple React Component</vt:lpstr>
      <vt:lpstr>React Templates</vt:lpstr>
      <vt:lpstr>The Problem</vt:lpstr>
      <vt:lpstr>The Solution</vt:lpstr>
      <vt:lpstr>Key Implementation Details</vt:lpstr>
      <vt:lpstr>Demo: React Template Using SPFx Library Component</vt:lpstr>
      <vt:lpstr>Resources</vt:lpstr>
      <vt:lpstr>Questions?</vt:lpstr>
      <vt:lpstr>Session Survey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Framework Connected Web Parts</dc:title>
  <dc:creator>alex terentiev</dc:creator>
  <cp:lastModifiedBy>alex terentiev</cp:lastModifiedBy>
  <cp:revision>87</cp:revision>
  <dcterms:created xsi:type="dcterms:W3CDTF">2019-09-05T02:12:15Z</dcterms:created>
  <dcterms:modified xsi:type="dcterms:W3CDTF">2019-10-02T04:04:24Z</dcterms:modified>
</cp:coreProperties>
</file>